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62" r:id="rId9"/>
    <p:sldId id="283" r:id="rId10"/>
    <p:sldId id="284" r:id="rId11"/>
    <p:sldId id="263" r:id="rId12"/>
    <p:sldId id="264" r:id="rId13"/>
    <p:sldId id="265" r:id="rId14"/>
    <p:sldId id="270" r:id="rId15"/>
    <p:sldId id="266" r:id="rId16"/>
    <p:sldId id="267" r:id="rId17"/>
    <p:sldId id="271" r:id="rId18"/>
    <p:sldId id="268" r:id="rId19"/>
    <p:sldId id="269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1" autoAdjust="0"/>
    <p:restoredTop sz="94635" autoAdjust="0"/>
  </p:normalViewPr>
  <p:slideViewPr>
    <p:cSldViewPr snapToGrid="0">
      <p:cViewPr varScale="1">
        <p:scale>
          <a:sx n="98" d="100"/>
          <a:sy n="98" d="100"/>
        </p:scale>
        <p:origin x="-90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FCB6A657-F9F2-4713-ADB5-3716D0A0FF41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21677-79DE-456D-8CA0-8597D26DA5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6F02E-B930-46B4-B183-AC5859F51796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85E2-CA32-4E3A-9ADD-4D6AFEF5D1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EC9A6-8FDB-4663-903D-ED775E016E35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4612-958B-4271-9B45-8DE45E4F5C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A202-EE7B-451C-9F29-0C2D958E4A96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3C15-F9DF-4F0C-9756-8ABA39EF5C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BA10B-A10A-456A-ACE0-37A0F800D42B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E8921-0AAC-4529-B143-6F954AE4B3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02FA3-D05C-4993-855F-B30B6D0783C6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EAECD-4367-4229-A3B5-90EAB6684F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234C-B71C-47A6-BAC7-19FF35FDB44C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C90D1-E30C-4235-89AD-A043F1EA65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B377-CBA8-4DAC-9958-3F0AE33C4F66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E0C2D-C092-40DE-B572-9DF5A5B4D0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508DB-526A-4BB7-8CE9-A047806E6147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0F69-A7EE-4E3A-BD92-5439EE3B60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A11D-DF9E-44CE-8DFA-1B14FDAE0F33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A498-6684-4B21-A1B3-6F30FDBD88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AD110-9476-469B-A2CF-25FD2BEB4905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CA8D-2479-4A05-9161-8D7824AEA4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482DC56A-B786-457F-9CB5-27C794A5BF67}" type="datetimeFigureOut">
              <a:rPr lang="pl-PL"/>
              <a:pPr>
                <a:defRPr/>
              </a:pPr>
              <a:t>25.05.2020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7577022-CBB7-40FF-8D43-57F9A7C815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4" r:id="rId2"/>
    <p:sldLayoutId id="2147483786" r:id="rId3"/>
    <p:sldLayoutId id="2147483783" r:id="rId4"/>
    <p:sldLayoutId id="2147483782" r:id="rId5"/>
    <p:sldLayoutId id="2147483781" r:id="rId6"/>
    <p:sldLayoutId id="2147483787" r:id="rId7"/>
    <p:sldLayoutId id="2147483780" r:id="rId8"/>
    <p:sldLayoutId id="2147483788" r:id="rId9"/>
    <p:sldLayoutId id="2147483779" r:id="rId10"/>
    <p:sldLayoutId id="2147483789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NULL" TargetMode="External"/><Relationship Id="rId1" Type="http://schemas.openxmlformats.org/officeDocument/2006/relationships/video" Target="https://www.youtube.com/embed/OpRTsApxNX0?feature=oembe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59350"/>
            <a:ext cx="7772400" cy="1463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Moja rodzina</a:t>
            </a:r>
          </a:p>
        </p:txBody>
      </p:sp>
      <p:pic>
        <p:nvPicPr>
          <p:cNvPr id="5" name="Obraz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14700" y="387842"/>
            <a:ext cx="5946251" cy="3701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5" name="Grafika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6350" y="5164138"/>
            <a:ext cx="30607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4000" y="637698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Narysuj chłopca zgodnie z instrukcją</a:t>
            </a:r>
          </a:p>
        </p:txBody>
      </p:sp>
      <p:pic>
        <p:nvPicPr>
          <p:cNvPr id="22531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4297363"/>
            <a:ext cx="2025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2" name="Grupa 16"/>
          <p:cNvGrpSpPr>
            <a:grpSpLocks/>
          </p:cNvGrpSpPr>
          <p:nvPr/>
        </p:nvGrpSpPr>
        <p:grpSpPr bwMode="auto">
          <a:xfrm>
            <a:off x="2339975" y="3957638"/>
            <a:ext cx="2608263" cy="1365250"/>
            <a:chOff x="4160518" y="4269024"/>
            <a:chExt cx="1603535" cy="809323"/>
          </a:xfrm>
        </p:grpSpPr>
        <p:pic>
          <p:nvPicPr>
            <p:cNvPr id="22547" name="Grafika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62211" y="4621147"/>
              <a:ext cx="1200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8" name="Grafika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60518" y="4269024"/>
              <a:ext cx="1603535" cy="39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3" name="Grupa 17"/>
          <p:cNvGrpSpPr>
            <a:grpSpLocks/>
          </p:cNvGrpSpPr>
          <p:nvPr/>
        </p:nvGrpSpPr>
        <p:grpSpPr bwMode="auto">
          <a:xfrm>
            <a:off x="5133975" y="3441700"/>
            <a:ext cx="2608263" cy="1831975"/>
            <a:chOff x="5756641" y="3448879"/>
            <a:chExt cx="2608392" cy="1832264"/>
          </a:xfrm>
        </p:grpSpPr>
        <p:grpSp>
          <p:nvGrpSpPr>
            <p:cNvPr id="22543" name="Grupa 15"/>
            <p:cNvGrpSpPr>
              <a:grpSpLocks/>
            </p:cNvGrpSpPr>
            <p:nvPr/>
          </p:nvGrpSpPr>
          <p:grpSpPr bwMode="auto">
            <a:xfrm>
              <a:off x="5756641" y="3915719"/>
              <a:ext cx="2608392" cy="1365424"/>
              <a:chOff x="5965746" y="4315505"/>
              <a:chExt cx="1603535" cy="809323"/>
            </a:xfrm>
          </p:grpSpPr>
          <p:pic>
            <p:nvPicPr>
              <p:cNvPr id="22545" name="Grafika 7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167439" y="4667628"/>
                <a:ext cx="1200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6" name="Grafika 8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965746" y="4315505"/>
                <a:ext cx="1603535" cy="398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544" name="Grafika 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34381" y="3448879"/>
              <a:ext cx="2052912" cy="49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upa 18"/>
          <p:cNvGrpSpPr>
            <a:grpSpLocks/>
          </p:cNvGrpSpPr>
          <p:nvPr/>
        </p:nvGrpSpPr>
        <p:grpSpPr bwMode="auto">
          <a:xfrm>
            <a:off x="8464550" y="3494088"/>
            <a:ext cx="2647950" cy="1871662"/>
            <a:chOff x="5756641" y="3448879"/>
            <a:chExt cx="2608392" cy="1832264"/>
          </a:xfrm>
        </p:grpSpPr>
        <p:grpSp>
          <p:nvGrpSpPr>
            <p:cNvPr id="22539" name="Grupa 19"/>
            <p:cNvGrpSpPr>
              <a:grpSpLocks/>
            </p:cNvGrpSpPr>
            <p:nvPr/>
          </p:nvGrpSpPr>
          <p:grpSpPr bwMode="auto">
            <a:xfrm>
              <a:off x="5756641" y="3915719"/>
              <a:ext cx="2608392" cy="1365424"/>
              <a:chOff x="5965746" y="4315505"/>
              <a:chExt cx="1603535" cy="809323"/>
            </a:xfrm>
          </p:grpSpPr>
          <p:pic>
            <p:nvPicPr>
              <p:cNvPr id="22541" name="Grafika 21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167439" y="4667628"/>
                <a:ext cx="1200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2" name="Grafika 22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965746" y="4315505"/>
                <a:ext cx="1603535" cy="398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540" name="Grafika 2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34381" y="3448879"/>
              <a:ext cx="2052912" cy="49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5" name="Grafika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31238" y="2692400"/>
            <a:ext cx="23161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Grafika 2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86875" y="4108450"/>
            <a:ext cx="11303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Grafika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428163" y="2473325"/>
            <a:ext cx="47307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95263" y="621665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Znajdź 5 różnic</a:t>
            </a:r>
          </a:p>
        </p:txBody>
      </p:sp>
      <p:pic>
        <p:nvPicPr>
          <p:cNvPr id="23555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5700" y="1851025"/>
            <a:ext cx="45783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9713" y="1851025"/>
            <a:ext cx="45783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4625" y="63674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Zapamiętaj</a:t>
            </a:r>
          </a:p>
        </p:txBody>
      </p:sp>
      <p:pic>
        <p:nvPicPr>
          <p:cNvPr id="24579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436813"/>
            <a:ext cx="184308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2150" y="2368550"/>
            <a:ext cx="1719263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Grafika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1475" y="2205038"/>
            <a:ext cx="16160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Grafika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7613" y="2527300"/>
            <a:ext cx="16160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Grafika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83750" y="2359025"/>
            <a:ext cx="17208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11138" y="61515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Czy osoba, której brakuje, nosi okulary?</a:t>
            </a:r>
          </a:p>
        </p:txBody>
      </p:sp>
      <p:pic>
        <p:nvPicPr>
          <p:cNvPr id="25603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436813"/>
            <a:ext cx="184308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2150" y="2368550"/>
            <a:ext cx="1719263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Grafika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1475" y="2205038"/>
            <a:ext cx="16160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Grafika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7613" y="2527300"/>
            <a:ext cx="16160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96850" y="620395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Poznaj odpowiedź</a:t>
            </a:r>
          </a:p>
        </p:txBody>
      </p:sp>
      <p:pic>
        <p:nvPicPr>
          <p:cNvPr id="26627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075" y="2159000"/>
            <a:ext cx="2355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6850" y="619125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zapamiętaj</a:t>
            </a:r>
          </a:p>
        </p:txBody>
      </p:sp>
      <p:pic>
        <p:nvPicPr>
          <p:cNvPr id="27651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436813"/>
            <a:ext cx="184308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2150" y="2368550"/>
            <a:ext cx="1719263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Grafika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1475" y="2205038"/>
            <a:ext cx="16160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Grafika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7613" y="2527300"/>
            <a:ext cx="16160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Grafika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83750" y="2359025"/>
            <a:ext cx="17208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1450" y="61642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kogo nie było tu wcześniej? </a:t>
            </a:r>
          </a:p>
        </p:txBody>
      </p:sp>
      <p:pic>
        <p:nvPicPr>
          <p:cNvPr id="28675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9738" y="2436813"/>
            <a:ext cx="184308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2368550"/>
            <a:ext cx="1719262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Grafika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9813" y="2205038"/>
            <a:ext cx="16160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Grafika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93313" y="2481263"/>
            <a:ext cx="161607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Grafika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9175" y="2398713"/>
            <a:ext cx="17208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Grafika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81963" y="2481263"/>
            <a:ext cx="1649412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36538" y="620395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Poznaj odpowiedź</a:t>
            </a:r>
          </a:p>
        </p:txBody>
      </p:sp>
      <p:pic>
        <p:nvPicPr>
          <p:cNvPr id="29699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6650" y="2084388"/>
            <a:ext cx="22987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6850" y="61388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zapamiętaj</a:t>
            </a:r>
          </a:p>
        </p:txBody>
      </p:sp>
      <p:pic>
        <p:nvPicPr>
          <p:cNvPr id="30723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9738" y="2436813"/>
            <a:ext cx="184308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2368550"/>
            <a:ext cx="1719262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Grafika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9813" y="2205038"/>
            <a:ext cx="16160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Grafika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9175" y="2398713"/>
            <a:ext cx="17208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Grafika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81963" y="2481263"/>
            <a:ext cx="1649412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Grafika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93313" y="2514600"/>
            <a:ext cx="16510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31788" y="62817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Ile osób miało na sobie okulary?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91440" indent="-91440" algn="ctr" fontAlgn="auto">
              <a:buFont typeface="Tw Cen MT" panose="020B0602020104020603" pitchFamily="34" charset="0"/>
              <a:buChar char=" "/>
              <a:defRPr/>
            </a:pPr>
            <a:r>
              <a:rPr lang="pl-PL" sz="2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9238" y="6276975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Członkowie rodziny</a:t>
            </a:r>
          </a:p>
        </p:txBody>
      </p:sp>
      <p:pic>
        <p:nvPicPr>
          <p:cNvPr id="9" name="Symbol zastępczy zawartości 8">
            <a:extLst>
              <a:ext uri="{FF2B5EF4-FFF2-40B4-BE49-F238E27FC236}"/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98476" y="1637109"/>
            <a:ext cx="5703094" cy="48722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0" name="pole tekstowe 9"/>
          <p:cNvSpPr txBox="1">
            <a:spLocks noChangeArrowheads="1"/>
          </p:cNvSpPr>
          <p:nvPr/>
        </p:nvSpPr>
        <p:spPr bwMode="auto">
          <a:xfrm>
            <a:off x="385763" y="2527300"/>
            <a:ext cx="53673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Tw Cen MT"/>
              </a:rPr>
              <a:t>To pokręcone!</a:t>
            </a:r>
          </a:p>
          <a:p>
            <a:endParaRPr lang="pl-PL">
              <a:latin typeface="Tw Cen MT"/>
            </a:endParaRPr>
          </a:p>
          <a:p>
            <a:r>
              <a:rPr lang="pl-PL" sz="2000" b="1">
                <a:latin typeface="Tw Cen MT"/>
              </a:rPr>
              <a:t>Mama</a:t>
            </a:r>
            <a:r>
              <a:rPr lang="pl-PL" sz="2000">
                <a:latin typeface="Tw Cen MT"/>
              </a:rPr>
              <a:t> jest </a:t>
            </a:r>
            <a:r>
              <a:rPr lang="pl-PL" sz="2000" b="1">
                <a:latin typeface="Tw Cen MT"/>
              </a:rPr>
              <a:t>córką</a:t>
            </a:r>
            <a:r>
              <a:rPr lang="pl-PL" sz="2000">
                <a:latin typeface="Tw Cen MT"/>
              </a:rPr>
              <a:t> babci i dziadka oraz </a:t>
            </a:r>
            <a:r>
              <a:rPr lang="pl-PL" sz="2000" b="1">
                <a:latin typeface="Tw Cen MT"/>
              </a:rPr>
              <a:t>siostrą </a:t>
            </a:r>
            <a:r>
              <a:rPr lang="pl-PL" sz="2000">
                <a:latin typeface="Tw Cen MT"/>
              </a:rPr>
              <a:t>cioci. </a:t>
            </a:r>
          </a:p>
          <a:p>
            <a:endParaRPr lang="pl-PL" sz="2000">
              <a:latin typeface="Tw Cen MT"/>
            </a:endParaRPr>
          </a:p>
          <a:p>
            <a:r>
              <a:rPr lang="pl-PL" sz="2000" b="1">
                <a:latin typeface="Tw Cen MT"/>
              </a:rPr>
              <a:t>Tata</a:t>
            </a:r>
            <a:r>
              <a:rPr lang="pl-PL" sz="2000">
                <a:latin typeface="Tw Cen MT"/>
              </a:rPr>
              <a:t> jest </a:t>
            </a:r>
            <a:r>
              <a:rPr lang="pl-PL" sz="2000" b="1">
                <a:latin typeface="Tw Cen MT"/>
              </a:rPr>
              <a:t>synem </a:t>
            </a:r>
            <a:r>
              <a:rPr lang="pl-PL" sz="2000">
                <a:latin typeface="Tw Cen MT"/>
              </a:rPr>
              <a:t>babci i dziadka oraz </a:t>
            </a:r>
            <a:r>
              <a:rPr lang="pl-PL" sz="2000" b="1">
                <a:latin typeface="Tw Cen MT"/>
              </a:rPr>
              <a:t>bratem</a:t>
            </a:r>
            <a:r>
              <a:rPr lang="pl-PL" sz="2000">
                <a:latin typeface="Tw Cen MT"/>
              </a:rPr>
              <a:t> wujka.</a:t>
            </a:r>
          </a:p>
          <a:p>
            <a:endParaRPr lang="pl-PL" sz="2000">
              <a:latin typeface="Tw Cen MT"/>
            </a:endParaRPr>
          </a:p>
          <a:p>
            <a:r>
              <a:rPr lang="pl-PL" sz="2000" b="1">
                <a:latin typeface="Tw Cen MT"/>
              </a:rPr>
              <a:t>Wujkiem </a:t>
            </a:r>
            <a:r>
              <a:rPr lang="pl-PL" sz="2000">
                <a:latin typeface="Tw Cen MT"/>
              </a:rPr>
              <a:t>może być </a:t>
            </a:r>
            <a:r>
              <a:rPr lang="pl-PL" sz="2000" b="1">
                <a:latin typeface="Tw Cen MT"/>
              </a:rPr>
              <a:t>brat</a:t>
            </a:r>
            <a:r>
              <a:rPr lang="pl-PL" sz="2000">
                <a:latin typeface="Tw Cen MT"/>
              </a:rPr>
              <a:t> mamy lub taty lub </a:t>
            </a:r>
            <a:r>
              <a:rPr lang="pl-PL" sz="2000" b="1">
                <a:latin typeface="Tw Cen MT"/>
              </a:rPr>
              <a:t>mąż </a:t>
            </a:r>
            <a:r>
              <a:rPr lang="pl-PL" sz="2000">
                <a:latin typeface="Tw Cen MT"/>
              </a:rPr>
              <a:t>Twojej cioci. </a:t>
            </a:r>
          </a:p>
          <a:p>
            <a:endParaRPr lang="pl-PL" sz="2000">
              <a:latin typeface="Tw Cen MT"/>
            </a:endParaRPr>
          </a:p>
          <a:p>
            <a:r>
              <a:rPr lang="pl-PL" sz="2000" b="1">
                <a:latin typeface="Tw Cen MT"/>
              </a:rPr>
              <a:t>Ciocią </a:t>
            </a:r>
            <a:r>
              <a:rPr lang="pl-PL" sz="2000">
                <a:latin typeface="Tw Cen MT"/>
              </a:rPr>
              <a:t>może być </a:t>
            </a:r>
            <a:r>
              <a:rPr lang="pl-PL" sz="2000" b="1">
                <a:latin typeface="Tw Cen MT"/>
              </a:rPr>
              <a:t>siostra </a:t>
            </a:r>
            <a:r>
              <a:rPr lang="pl-PL" sz="2000">
                <a:latin typeface="Tw Cen MT"/>
              </a:rPr>
              <a:t>mamy lub taty lub</a:t>
            </a:r>
            <a:r>
              <a:rPr lang="pl-PL" sz="2000" b="1">
                <a:latin typeface="Tw Cen MT"/>
              </a:rPr>
              <a:t> żona </a:t>
            </a:r>
            <a:r>
              <a:rPr lang="pl-PL" sz="2000">
                <a:latin typeface="Tw Cen MT"/>
              </a:rPr>
              <a:t>wujka. 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2563" y="6169025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Poznaj odpowiedź</a:t>
            </a:r>
          </a:p>
        </p:txBody>
      </p:sp>
      <p:pic>
        <p:nvPicPr>
          <p:cNvPr id="32771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205038"/>
            <a:ext cx="22352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Grafika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7025" y="2457450"/>
            <a:ext cx="235743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Grafika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7113" y="2376488"/>
            <a:ext cx="2355850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1775" y="624681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Zastanów się co miłego możesz powiedzieć mamie? </a:t>
            </a:r>
          </a:p>
        </p:txBody>
      </p:sp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6850" y="62309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25" y="623888"/>
            <a:ext cx="5421313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teraz biegnij jej to powiedzieć!</a:t>
            </a: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8925" y="620395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5235575"/>
            <a:ext cx="9720262" cy="15001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Co miłego możesz powiedzieć tacie?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9063" y="63293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35175"/>
            <a:ext cx="6042025" cy="15001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Koniecznie mu to powiedz.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Najlepiej teraz!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8275" y="62690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wiesz co?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2249488"/>
            <a:ext cx="4135437" cy="4022725"/>
          </a:xfrm>
        </p:spPr>
        <p:txBody>
          <a:bodyPr rtlCol="0">
            <a:normAutofit fontScale="85000" lnSpcReduction="2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3600" dirty="0"/>
              <a:t>Jeśli masz brata lub siostrę – im także powiedz coś miłego!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3600" dirty="0"/>
              <a:t>Pogłaszcz swoje zwierzątko!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3600" dirty="0"/>
              <a:t>Powiedz coś miłego babci i dziadkowi!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3600" dirty="0"/>
              <a:t>Możesz do nich zadzwonić. 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8763" y="623411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250" y="5357813"/>
            <a:ext cx="9720263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Narysuj lub namaluj swoją rodzinę</a:t>
            </a: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1938" y="2873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Dokończ ZDANIA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57163" y="2665413"/>
            <a:ext cx="11877675" cy="2486025"/>
          </a:xfrm>
          <a:solidFill>
            <a:schemeClr val="bg2">
              <a:lumMod val="20000"/>
              <a:lumOff val="80000"/>
              <a:alpha val="85000"/>
            </a:schemeClr>
          </a:solidFill>
        </p:spPr>
        <p:txBody>
          <a:bodyPr rtlCol="0">
            <a:normAutofit/>
          </a:bodyPr>
          <a:lstStyle/>
          <a:p>
            <a:pPr marL="91440" indent="-91440" fontAlgn="auto">
              <a:buFont typeface="Wingdings" panose="05000000000000000000" pitchFamily="2" charset="2"/>
              <a:buChar char="v"/>
              <a:defRPr/>
            </a:pPr>
            <a:r>
              <a:rPr lang="pl-PL" sz="2400" b="1" dirty="0"/>
              <a:t>Moja rodzina jest… </a:t>
            </a:r>
          </a:p>
          <a:p>
            <a:pPr marL="91440" indent="-91440" fontAlgn="auto">
              <a:buFont typeface="Wingdings" panose="05000000000000000000" pitchFamily="2" charset="2"/>
              <a:buChar char="v"/>
              <a:defRPr/>
            </a:pPr>
            <a:r>
              <a:rPr lang="pl-PL" sz="2400" b="1" dirty="0"/>
              <a:t>Moja mama lubi…</a:t>
            </a:r>
          </a:p>
          <a:p>
            <a:pPr marL="91440" indent="-91440" fontAlgn="auto">
              <a:buFont typeface="Wingdings" panose="05000000000000000000" pitchFamily="2" charset="2"/>
              <a:buChar char="v"/>
              <a:defRPr/>
            </a:pPr>
            <a:r>
              <a:rPr lang="pl-PL" sz="2400" b="1" dirty="0"/>
              <a:t>Mój tata śmieje się kiedy… </a:t>
            </a:r>
          </a:p>
          <a:p>
            <a:pPr marL="91440" indent="-91440" fontAlgn="auto">
              <a:buFont typeface="Wingdings" panose="05000000000000000000" pitchFamily="2" charset="2"/>
              <a:buChar char="v"/>
              <a:defRPr/>
            </a:pPr>
            <a:r>
              <a:rPr lang="pl-PL" sz="2400" b="1" dirty="0"/>
              <a:t>Chciałbym, żeby moja rodzina…</a:t>
            </a:r>
          </a:p>
          <a:p>
            <a:pPr marL="91440" indent="-91440" fontAlgn="auto">
              <a:buFont typeface="Wingdings" panose="05000000000000000000" pitchFamily="2" charset="2"/>
              <a:buChar char="v"/>
              <a:defRPr/>
            </a:pPr>
            <a:r>
              <a:rPr lang="pl-PL" sz="2400" b="1" dirty="0"/>
              <a:t>Gdy ktoś z rodziny ma kłopot na pewno pomoże mu… </a:t>
            </a:r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endParaRPr lang="pl-PL" dirty="0"/>
          </a:p>
        </p:txBody>
      </p:sp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2088" y="61642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koniec - Zaśpiewaj piosenkę o rodzinie!</a:t>
            </a:r>
          </a:p>
        </p:txBody>
      </p:sp>
      <p:pic>
        <p:nvPicPr>
          <p:cNvPr id="4" name="Multimedia online 3">
            <a:hlinkClick r:id="" action="ppaction://media"/>
            <a:extLst>
              <a:ext uri="{FF2B5EF4-FFF2-40B4-BE49-F238E27FC236}"/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9402" y="1685108"/>
            <a:ext cx="8521871" cy="47934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8750" y="627538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9350"/>
            <a:ext cx="7772400" cy="1463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Dziękuję za wspólną zabawę!</a:t>
            </a:r>
          </a:p>
        </p:txBody>
      </p:sp>
      <p:pic>
        <p:nvPicPr>
          <p:cNvPr id="41986" name="Grafika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1888" y="5102225"/>
            <a:ext cx="32829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7800" y="60626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czy już wiesz?</a:t>
            </a:r>
          </a:p>
        </p:txBody>
      </p:sp>
      <p:sp>
        <p:nvSpPr>
          <p:cNvPr id="11" name="Symbol zastępczy zawartości 10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84225" y="2249488"/>
            <a:ext cx="4519613" cy="4022725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2800" dirty="0"/>
              <a:t>Kim dla Ciebie jest: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2800" dirty="0"/>
              <a:t>- siostra Twojej mamy?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2800" dirty="0"/>
              <a:t>- mama Twojego taty?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2800" dirty="0"/>
              <a:t>- tata Twojej mamy?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2800" dirty="0"/>
              <a:t>- syn Twojej mamy?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pl-PL" sz="2800" dirty="0"/>
              <a:t>- córka Twojej babci?</a:t>
            </a:r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r="45451"/>
          <a:stretch/>
        </p:blipFill>
        <p:spPr>
          <a:xfrm>
            <a:off x="6832077" y="792650"/>
            <a:ext cx="3912123" cy="5122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76225" y="627221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Opowiedz jak spędzają czas rodziny przedstawione na ilustracjach</a:t>
            </a:r>
          </a:p>
        </p:txBody>
      </p:sp>
      <p:pic>
        <p:nvPicPr>
          <p:cNvPr id="1638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rcRect l="3088" t="12907" r="23497" b="15002"/>
          <a:stretch>
            <a:fillRect/>
          </a:stretch>
        </p:blipFill>
        <p:spPr>
          <a:xfrm>
            <a:off x="117475" y="2654300"/>
            <a:ext cx="3862388" cy="3617913"/>
          </a:xfrm>
        </p:spPr>
      </p:pic>
      <p:pic>
        <p:nvPicPr>
          <p:cNvPr id="16388" name="Obraz 5"/>
          <p:cNvPicPr>
            <a:picLocks noChangeAspect="1"/>
          </p:cNvPicPr>
          <p:nvPr/>
        </p:nvPicPr>
        <p:blipFill>
          <a:blip r:embed="rId4"/>
          <a:srcRect l="68336" t="52762" r="4796" b="8533"/>
          <a:stretch>
            <a:fillRect/>
          </a:stretch>
        </p:blipFill>
        <p:spPr bwMode="auto">
          <a:xfrm>
            <a:off x="4257675" y="2651125"/>
            <a:ext cx="3770313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az 8"/>
          <p:cNvPicPr>
            <a:picLocks noChangeAspect="1"/>
          </p:cNvPicPr>
          <p:nvPr/>
        </p:nvPicPr>
        <p:blipFill>
          <a:blip r:embed="rId5"/>
          <a:srcRect l="68784" t="6667" r="4797" b="56000"/>
          <a:stretch>
            <a:fillRect/>
          </a:stretch>
        </p:blipFill>
        <p:spPr bwMode="auto">
          <a:xfrm>
            <a:off x="8234363" y="2651125"/>
            <a:ext cx="3840162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" y="6302375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Opowiedz jak spędzają czas rodziny przedstawione na ilustracjach</a:t>
            </a:r>
          </a:p>
        </p:txBody>
      </p:sp>
      <p:pic>
        <p:nvPicPr>
          <p:cNvPr id="17411" name="Obraz 10"/>
          <p:cNvPicPr>
            <a:picLocks noChangeAspect="1"/>
          </p:cNvPicPr>
          <p:nvPr/>
        </p:nvPicPr>
        <p:blipFill>
          <a:blip r:embed="rId3"/>
          <a:srcRect l="4311" t="53143" r="68123" b="6476"/>
          <a:stretch>
            <a:fillRect/>
          </a:stretch>
        </p:blipFill>
        <p:spPr bwMode="auto">
          <a:xfrm>
            <a:off x="231775" y="2798763"/>
            <a:ext cx="35560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385835" y="2895095"/>
            <a:ext cx="3604096" cy="3292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az 1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/>
            </a:extLst>
          </a:blip>
          <a:srcRect l="62745" t="8534" r="5474" b="50000"/>
          <a:stretch/>
        </p:blipFill>
        <p:spPr>
          <a:xfrm>
            <a:off x="8587537" y="2888563"/>
            <a:ext cx="3368121" cy="3292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4613" y="631825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775" y="4043363"/>
            <a:ext cx="9636125" cy="1916112"/>
          </a:xfrm>
          <a:solidFill>
            <a:schemeClr val="accent2">
              <a:lumMod val="20000"/>
              <a:lumOff val="80000"/>
              <a:alpha val="61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6600" dirty="0">
                <a:solidFill>
                  <a:schemeClr val="tx1"/>
                </a:solidFill>
              </a:rPr>
              <a:t>Opowiedz jak ty lubisz spędzać czas ze swoją rodziną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9238" y="631031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Wskaż na ilustracji Najmłodszą osobę.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Jak możemy ją nazwać?</a:t>
            </a:r>
          </a:p>
        </p:txBody>
      </p:sp>
      <p:pic>
        <p:nvPicPr>
          <p:cNvPr id="5" name="Symbol zastępczy zawartości 4">
            <a:extLst>
              <a:ext uri="{FF2B5EF4-FFF2-40B4-BE49-F238E27FC236}"/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0463" y="2084388"/>
            <a:ext cx="7000875" cy="43576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6538" y="6238875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Narysuj bobasa zgodnie z instrukcją</a:t>
            </a:r>
          </a:p>
        </p:txBody>
      </p:sp>
      <p:pic>
        <p:nvPicPr>
          <p:cNvPr id="20483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4303713"/>
            <a:ext cx="2024062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upa 16"/>
          <p:cNvGrpSpPr>
            <a:grpSpLocks/>
          </p:cNvGrpSpPr>
          <p:nvPr/>
        </p:nvGrpSpPr>
        <p:grpSpPr bwMode="auto">
          <a:xfrm>
            <a:off x="2751138" y="3943350"/>
            <a:ext cx="2608262" cy="1365250"/>
            <a:chOff x="4160518" y="4269024"/>
            <a:chExt cx="1603535" cy="809323"/>
          </a:xfrm>
        </p:grpSpPr>
        <p:pic>
          <p:nvPicPr>
            <p:cNvPr id="20496" name="Grafika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62211" y="4621147"/>
              <a:ext cx="1200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Grafika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60518" y="4269024"/>
              <a:ext cx="1603535" cy="39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85" name="Grupa 15"/>
          <p:cNvGrpSpPr>
            <a:grpSpLocks/>
          </p:cNvGrpSpPr>
          <p:nvPr/>
        </p:nvGrpSpPr>
        <p:grpSpPr bwMode="auto">
          <a:xfrm>
            <a:off x="5756275" y="2709863"/>
            <a:ext cx="2608263" cy="2571750"/>
            <a:chOff x="5965746" y="3601130"/>
            <a:chExt cx="1603535" cy="1523698"/>
          </a:xfrm>
        </p:grpSpPr>
        <p:pic>
          <p:nvPicPr>
            <p:cNvPr id="20493" name="Grafika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96000" y="3601130"/>
              <a:ext cx="134302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Grafika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67439" y="4667628"/>
              <a:ext cx="1200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Grafika 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65746" y="4315505"/>
              <a:ext cx="1603535" cy="39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86" name="Grupa 14"/>
          <p:cNvGrpSpPr>
            <a:grpSpLocks/>
          </p:cNvGrpSpPr>
          <p:nvPr/>
        </p:nvGrpSpPr>
        <p:grpSpPr bwMode="auto">
          <a:xfrm>
            <a:off x="8756650" y="2211388"/>
            <a:ext cx="2608263" cy="3097212"/>
            <a:chOff x="7930395" y="3288251"/>
            <a:chExt cx="1603535" cy="1836577"/>
          </a:xfrm>
        </p:grpSpPr>
        <p:pic>
          <p:nvPicPr>
            <p:cNvPr id="20488" name="Grafika 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060649" y="3601130"/>
              <a:ext cx="134302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Grafika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32088" y="4667628"/>
              <a:ext cx="1200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Grafika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30395" y="4315505"/>
              <a:ext cx="1603535" cy="39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Grafika 1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390097" y="4297503"/>
              <a:ext cx="69532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Grafika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582936" y="3288251"/>
              <a:ext cx="325820" cy="449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11138" y="62817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Narysuj dziewczynkę zgodnie z instrukcją</a:t>
            </a:r>
          </a:p>
        </p:txBody>
      </p:sp>
      <p:pic>
        <p:nvPicPr>
          <p:cNvPr id="21507" name="Grafika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4297363"/>
            <a:ext cx="2025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8" name="Grupa 16"/>
          <p:cNvGrpSpPr>
            <a:grpSpLocks/>
          </p:cNvGrpSpPr>
          <p:nvPr/>
        </p:nvGrpSpPr>
        <p:grpSpPr bwMode="auto">
          <a:xfrm>
            <a:off x="2339975" y="3957638"/>
            <a:ext cx="2608263" cy="1365250"/>
            <a:chOff x="4160518" y="4269024"/>
            <a:chExt cx="1603535" cy="809323"/>
          </a:xfrm>
        </p:grpSpPr>
        <p:pic>
          <p:nvPicPr>
            <p:cNvPr id="21524" name="Grafika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62211" y="4621147"/>
              <a:ext cx="1200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5" name="Grafika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60518" y="4269024"/>
              <a:ext cx="1603535" cy="39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9" name="Grupa 17"/>
          <p:cNvGrpSpPr>
            <a:grpSpLocks/>
          </p:cNvGrpSpPr>
          <p:nvPr/>
        </p:nvGrpSpPr>
        <p:grpSpPr bwMode="auto">
          <a:xfrm>
            <a:off x="5133975" y="3441700"/>
            <a:ext cx="2608263" cy="1831975"/>
            <a:chOff x="5756641" y="3448879"/>
            <a:chExt cx="2608392" cy="1832264"/>
          </a:xfrm>
        </p:grpSpPr>
        <p:grpSp>
          <p:nvGrpSpPr>
            <p:cNvPr id="21520" name="Grupa 15"/>
            <p:cNvGrpSpPr>
              <a:grpSpLocks/>
            </p:cNvGrpSpPr>
            <p:nvPr/>
          </p:nvGrpSpPr>
          <p:grpSpPr bwMode="auto">
            <a:xfrm>
              <a:off x="5756641" y="3915719"/>
              <a:ext cx="2608392" cy="1365424"/>
              <a:chOff x="5965746" y="4315505"/>
              <a:chExt cx="1603535" cy="809323"/>
            </a:xfrm>
          </p:grpSpPr>
          <p:pic>
            <p:nvPicPr>
              <p:cNvPr id="21522" name="Grafika 7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167439" y="4667628"/>
                <a:ext cx="1200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3" name="Grafika 8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965746" y="4315505"/>
                <a:ext cx="1603535" cy="398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521" name="Grafika 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34381" y="3448879"/>
              <a:ext cx="2052912" cy="49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10" name="Grupa 18"/>
          <p:cNvGrpSpPr>
            <a:grpSpLocks/>
          </p:cNvGrpSpPr>
          <p:nvPr/>
        </p:nvGrpSpPr>
        <p:grpSpPr bwMode="auto">
          <a:xfrm>
            <a:off x="8464550" y="3494088"/>
            <a:ext cx="2647950" cy="1871662"/>
            <a:chOff x="5756641" y="3448879"/>
            <a:chExt cx="2608392" cy="1832264"/>
          </a:xfrm>
        </p:grpSpPr>
        <p:grpSp>
          <p:nvGrpSpPr>
            <p:cNvPr id="21516" name="Grupa 19"/>
            <p:cNvGrpSpPr>
              <a:grpSpLocks/>
            </p:cNvGrpSpPr>
            <p:nvPr/>
          </p:nvGrpSpPr>
          <p:grpSpPr bwMode="auto">
            <a:xfrm>
              <a:off x="5756641" y="3915719"/>
              <a:ext cx="2608392" cy="1365424"/>
              <a:chOff x="5965746" y="4315505"/>
              <a:chExt cx="1603535" cy="809323"/>
            </a:xfrm>
          </p:grpSpPr>
          <p:pic>
            <p:nvPicPr>
              <p:cNvPr id="21518" name="Grafika 21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167439" y="4667628"/>
                <a:ext cx="1200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9" name="Grafika 22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965746" y="4315505"/>
                <a:ext cx="1603535" cy="398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517" name="Grafika 2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34381" y="3448879"/>
              <a:ext cx="2052912" cy="49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1" name="Grafika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31238" y="2692400"/>
            <a:ext cx="23161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Grafika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85100" y="2841625"/>
            <a:ext cx="11366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Grafika 2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656888" y="2765425"/>
            <a:ext cx="113506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Grafika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86875" y="4108450"/>
            <a:ext cx="11303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95263" y="62690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ny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349</TotalTime>
  <Words>238</Words>
  <Application>Microsoft Office PowerPoint</Application>
  <PresentationFormat>Niestandardowy</PresentationFormat>
  <Paragraphs>54</Paragraphs>
  <Slides>29</Slides>
  <Notes>0</Notes>
  <HiddenSlides>0</HiddenSlides>
  <MMClips>30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Szablon projektu</vt:lpstr>
      </vt:variant>
      <vt:variant>
        <vt:i4>6</vt:i4>
      </vt:variant>
      <vt:variant>
        <vt:lpstr>Tytuły slajdów</vt:lpstr>
      </vt:variant>
      <vt:variant>
        <vt:i4>29</vt:i4>
      </vt:variant>
    </vt:vector>
  </HeadingPairs>
  <TitlesOfParts>
    <vt:vector size="41" baseType="lpstr">
      <vt:lpstr>Tw Cen MT</vt:lpstr>
      <vt:lpstr>Arial</vt:lpstr>
      <vt:lpstr>Tw Cen MT Condensed</vt:lpstr>
      <vt:lpstr>Wingdings 3</vt:lpstr>
      <vt:lpstr>Calibri</vt:lpstr>
      <vt:lpstr>Wingdings</vt:lpstr>
      <vt:lpstr>Integralny</vt:lpstr>
      <vt:lpstr>Integralny</vt:lpstr>
      <vt:lpstr>Integralny</vt:lpstr>
      <vt:lpstr>Integralny</vt:lpstr>
      <vt:lpstr>Integralny</vt:lpstr>
      <vt:lpstr>Integralny</vt:lpstr>
      <vt:lpstr>MOJA RODZINA</vt:lpstr>
      <vt:lpstr>CZŁONKOWIE RODZINY</vt:lpstr>
      <vt:lpstr>CZY JUŻ WIESZ?</vt:lpstr>
      <vt:lpstr>OPOWIEDZ JAK SPĘDZAJĄ CZAS RODZINY PRZEDSTAWIONE NA ILUSTRACJACH</vt:lpstr>
      <vt:lpstr>OPOWIEDZ JAK SPĘDZAJĄ CZAS RODZINY PRZEDSTAWIONE NA ILUSTRACJACH</vt:lpstr>
      <vt:lpstr>OPOWIEDZ JAK TY LUBISZ SPĘDZAĆ CZAS ZE SWOJĄ RODZINĄ</vt:lpstr>
      <vt:lpstr>WSKAŻ NA ILUSTRACJI NAJMŁODSZĄ OSOBĘ.  JAK MOŻEMY JĄ NAZWAĆ?</vt:lpstr>
      <vt:lpstr>NARYSUJ BOBASA ZGODNIE Z INSTRUKCJĄ</vt:lpstr>
      <vt:lpstr>NARYSUJ DZIEWCZYNKĘ ZGODNIE Z INSTRUKCJĄ</vt:lpstr>
      <vt:lpstr>NARYSUJ CHŁOPCA ZGODNIE Z INSTRUKCJĄ</vt:lpstr>
      <vt:lpstr>ZNAJDŹ 5 RÓŻNIC</vt:lpstr>
      <vt:lpstr>ZAPAMIĘTAJ</vt:lpstr>
      <vt:lpstr>CZY OSOBA, KTÓREJ BRAKUJE, NOSI OKULARY?</vt:lpstr>
      <vt:lpstr>POZNAJ ODPOWIEDŹ</vt:lpstr>
      <vt:lpstr>ZAPAMIĘTAJ</vt:lpstr>
      <vt:lpstr>KOGO NIE BYŁO TU WCZEŚNIEJ? </vt:lpstr>
      <vt:lpstr>POZNAJ ODPOWIEDŹ</vt:lpstr>
      <vt:lpstr>ZAPAMIĘTAJ</vt:lpstr>
      <vt:lpstr>ILE OSÓB MIAŁO NA SOBIE OKULARY?</vt:lpstr>
      <vt:lpstr>POZNAJ ODPOWIEDŹ</vt:lpstr>
      <vt:lpstr>ZASTANÓW SIĘ CO MIŁEGO MOŻESZ POWIEDZIEĆ MAMIE? </vt:lpstr>
      <vt:lpstr>A TERAZ BIEGNIJ JEJ TO POWIEDZIEĆ!</vt:lpstr>
      <vt:lpstr>A CO MIŁEGO MOŻESZ POWIEDZIEĆ TACIE?</vt:lpstr>
      <vt:lpstr>KONIECZNIE MU TO POWIEDZ. NAJLEPIEJ TERAZ!</vt:lpstr>
      <vt:lpstr>I WIESZ CO?</vt:lpstr>
      <vt:lpstr>NARYSUJ LUB NAMALUJ SWOJĄ RODZINĘ</vt:lpstr>
      <vt:lpstr>DOKOŃCZ ZDANIA</vt:lpstr>
      <vt:lpstr>NA KONIEC - ZAŚPIEWAJ PIOSENKĘ O RODZINIE!</vt:lpstr>
      <vt:lpstr>DZIĘKUJĘ ZA WSPÓLNĄ ZABAWĘ!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rodzina</dc:title>
  <dc:creator>Monika Sobkowiak</dc:creator>
  <cp:lastModifiedBy>KK</cp:lastModifiedBy>
  <cp:revision>28</cp:revision>
  <dcterms:created xsi:type="dcterms:W3CDTF">2020-05-15T11:40:09Z</dcterms:created>
  <dcterms:modified xsi:type="dcterms:W3CDTF">2020-05-25T20:58:37Z</dcterms:modified>
</cp:coreProperties>
</file>